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3" r:id="rId3"/>
    <p:sldMasterId id="2147483682" r:id="rId4"/>
    <p:sldMasterId id="2147483699" r:id="rId5"/>
    <p:sldMasterId id="2147483723" r:id="rId6"/>
  </p:sldMasterIdLst>
  <p:notesMasterIdLst>
    <p:notesMasterId r:id="rId11"/>
  </p:notesMasterIdLst>
  <p:sldIdLst>
    <p:sldId id="271" r:id="rId7"/>
    <p:sldId id="259" r:id="rId8"/>
    <p:sldId id="798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227"/>
    <a:srgbClr val="11AD9F"/>
    <a:srgbClr val="00A8C6"/>
    <a:srgbClr val="9DC3E6"/>
    <a:srgbClr val="B15C6C"/>
    <a:srgbClr val="DC858D"/>
    <a:srgbClr val="080F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3792" autoAdjust="0"/>
  </p:normalViewPr>
  <p:slideViewPr>
    <p:cSldViewPr snapToGrid="0">
      <p:cViewPr varScale="1">
        <p:scale>
          <a:sx n="61" d="100"/>
          <a:sy n="61" d="100"/>
        </p:scale>
        <p:origin x="900" y="2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MBE, Lycias" userId="819fe179-392a-4df0-97f5-77f0d5008f0d" providerId="ADAL" clId="{EB8D72C8-6560-458D-A123-4B9551879AA3}"/>
    <pc:docChg chg="modSld">
      <pc:chgData name="ZEMBE, Lycias" userId="819fe179-392a-4df0-97f5-77f0d5008f0d" providerId="ADAL" clId="{EB8D72C8-6560-458D-A123-4B9551879AA3}" dt="2026-03-09T13:06:33.087" v="20" actId="6549"/>
      <pc:docMkLst>
        <pc:docMk/>
      </pc:docMkLst>
      <pc:sldChg chg="modSp mod">
        <pc:chgData name="ZEMBE, Lycias" userId="819fe179-392a-4df0-97f5-77f0d5008f0d" providerId="ADAL" clId="{EB8D72C8-6560-458D-A123-4B9551879AA3}" dt="2026-03-09T13:06:33.087" v="20" actId="6549"/>
        <pc:sldMkLst>
          <pc:docMk/>
          <pc:sldMk cId="1222612107" sldId="262"/>
        </pc:sldMkLst>
        <pc:graphicFrameChg chg="modGraphic">
          <ac:chgData name="ZEMBE, Lycias" userId="819fe179-392a-4df0-97f5-77f0d5008f0d" providerId="ADAL" clId="{EB8D72C8-6560-458D-A123-4B9551879AA3}" dt="2026-03-09T13:06:33.087" v="20" actId="6549"/>
          <ac:graphicFrameMkLst>
            <pc:docMk/>
            <pc:sldMk cId="1222612107" sldId="262"/>
            <ac:graphicFrameMk id="4" creationId="{E9450A83-EEF1-BF46-4A57-449EC9EBAB6B}"/>
          </ac:graphicFrameMkLst>
        </pc:graphicFrameChg>
      </pc:sldChg>
      <pc:sldChg chg="modSp mod">
        <pc:chgData name="ZEMBE, Lycias" userId="819fe179-392a-4df0-97f5-77f0d5008f0d" providerId="ADAL" clId="{EB8D72C8-6560-458D-A123-4B9551879AA3}" dt="2026-03-09T11:41:47.860" v="19" actId="20577"/>
        <pc:sldMkLst>
          <pc:docMk/>
          <pc:sldMk cId="3596578362" sldId="271"/>
        </pc:sldMkLst>
        <pc:spChg chg="mod">
          <ac:chgData name="ZEMBE, Lycias" userId="819fe179-392a-4df0-97f5-77f0d5008f0d" providerId="ADAL" clId="{EB8D72C8-6560-458D-A123-4B9551879AA3}" dt="2026-03-09T11:41:47.860" v="19" actId="20577"/>
          <ac:spMkLst>
            <pc:docMk/>
            <pc:sldMk cId="3596578362" sldId="271"/>
            <ac:spMk id="7" creationId="{FE50CAD7-017E-6C8D-4909-45D1CEC52435}"/>
          </ac:spMkLst>
        </pc:spChg>
        <pc:spChg chg="mod">
          <ac:chgData name="ZEMBE, Lycias" userId="819fe179-392a-4df0-97f5-77f0d5008f0d" providerId="ADAL" clId="{EB8D72C8-6560-458D-A123-4B9551879AA3}" dt="2026-03-09T11:41:35.072" v="13" actId="6549"/>
          <ac:spMkLst>
            <pc:docMk/>
            <pc:sldMk cId="3596578362" sldId="271"/>
            <ac:spMk id="8" creationId="{4F61773D-7C2B-E0E8-2FFD-07F16EFC238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344B7-35A9-4E23-BFFB-59CA62B4311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CB6E7-5849-4E8B-B6EE-4C1B25E3F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3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E626A2-DB14-4DDC-8EB6-3916C5C40094}" type="slidenum">
              <a:rPr kumimoji="0" lang="LID4096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LID4096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073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CB6E7-5849-4E8B-B6EE-4C1B25E3F5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1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0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chart </a:t>
            </a:r>
            <a:r>
              <a:rPr lang="fr-CH" err="1"/>
              <a:t>title</a:t>
            </a:r>
            <a:endParaRPr lang="LID409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tx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8686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743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3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8086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50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47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CCD9-EF2D-A34A-9685-13735C7E0CD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ED06B-6919-1F41-9AA6-9449B73C6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5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57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2E471-EF90-4E8D-A146-1BDA0431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42D8E-3AB1-492A-9F89-9C827243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6F617-C396-4B05-9E68-37C29DD38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89015-7C49-4113-ACC3-F777D3065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D9FB4-9B3D-4B91-A273-70A51E8A5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00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B54EF-18D0-4F61-ADE9-3B2E7F10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0DB9D6-6F43-4CE9-B241-EBA68090D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FAE21-EBCE-4C27-AD26-84DDE4D90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EF519-63BE-458F-A9E9-F447A46A2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1C392-AC6C-4637-825D-48C2E4D41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41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E16B-3635-4962-9376-22BACD079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49B6A-633B-43AB-AE1F-EA010B5149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522B7C-3EC7-4C2E-904F-D57801F88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51A917-D764-4EEA-8363-689FD9D8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8DDFA7-179B-47F2-9CFA-9F654E10D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97A3A-B25E-4258-A5F3-E321AC16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31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401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CCEED-FBA8-43F5-AA4E-93AAA97A7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E67CA-688B-4232-8F39-25038792F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E58DCE-BD2D-477F-A4B8-58009A071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12F598-CCE0-45DC-B5EC-B552D6DEEE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B429D7-C369-4B9A-A8C9-FCE5E5E48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98359A-9DEE-4EB8-A82F-AC9AC988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02B9B1-E6DB-43DD-8F3C-A4EBC70E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91E15F-33AD-4924-934F-7470BCC86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73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B4C4D-0519-4A89-BB2A-C2E2EF51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110571-A45F-4453-8704-B4FEF82BB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5319A-3874-4BC6-947A-006D45E1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A297A1-6D0E-4569-B6D8-503628602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492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29F875-30DB-42AA-BFF1-A82F698B9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2A367C-6BDE-418E-A315-F2AF40C52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502FE-02CD-4FAF-B5A2-AECB135F3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5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50C71-9CDA-4909-8BFD-72893B0D7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55E07-2C50-4524-BAA9-AD4661FCA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5C14A-BF4E-48F9-96A9-210521F3A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2EA38-5E8B-4475-BB4D-81045E95E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E5C28-8D6E-407F-87C9-126D31FC5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19C49-B500-47EB-BC82-6CE540CA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32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E6526-09A4-4BC8-BEA7-A3255DC5E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016B0-FD10-4234-B015-275729226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B0A65-2455-4D6F-821C-2EFBC64AD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B98AB-7F3E-4EC4-A816-BA072F7D2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A6E9F-1441-4378-A685-0F9832145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F9A06-C8CF-4242-B7EC-DA7B08568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40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55217-B6FB-4A35-9486-55F1ED5C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F7304A-E900-4669-A6FB-BF3E84CA0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57FD9-8C9F-45A3-9150-3464548BC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F7C62-097F-462E-8E8A-AF56004D2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72656-330F-4E72-952E-8F7B5D51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97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CEDD2-91E8-4BA0-84EB-BFBF1E2255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F862DE-9C29-4423-9900-870D63622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EE1DF-1D41-47FA-956F-1C37F4F72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C1385-3F94-4112-AF6D-C4805DEEA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AD8EB-6E3F-41C0-A9F8-7C49FDB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970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60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260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0328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228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7085000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118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2794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200956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905117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821150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8447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340298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564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7970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406DE-9F04-4761-B745-AA42CB128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83CD2-935F-4CAE-8B60-D78AF1C74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E2E6B-AE78-4E8D-9B93-CAB3927E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876E-34AA-496C-9326-EF24EACD805B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8524E-FC47-42F0-8B32-61A43C86F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3F4B6-41D2-4C3A-A932-7604B680E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DF230-00B0-4B91-AF56-68EC33BBFE1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244489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1203203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538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3AEB1-0D5E-C149-B321-DA4AB548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0194" y="1214438"/>
            <a:ext cx="7762141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A3CDA8-099F-7744-8846-6B15B2414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0195" y="3602038"/>
            <a:ext cx="7762140" cy="160558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8812D-64FD-E54A-976C-8D69B0F65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ED70F-11D1-C346-9FBD-DE88B028B9C5}"/>
              </a:ext>
            </a:extLst>
          </p:cNvPr>
          <p:cNvSpPr/>
          <p:nvPr userDrawn="1"/>
        </p:nvSpPr>
        <p:spPr>
          <a:xfrm>
            <a:off x="-39615" y="0"/>
            <a:ext cx="3106200" cy="1930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32">
            <a:extLst>
              <a:ext uri="{FF2B5EF4-FFF2-40B4-BE49-F238E27FC236}">
                <a16:creationId xmlns:a16="http://schemas.microsoft.com/office/drawing/2014/main" id="{C8EA37E7-2A47-694A-A363-02C512C236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65" y="349539"/>
            <a:ext cx="1989139" cy="137091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72A377A-55D5-5348-A8DD-C6A1A36330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9914" y="5207620"/>
            <a:ext cx="7772481" cy="69152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557E55-95EF-2043-9F60-FB9E49529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615" y="1930400"/>
            <a:ext cx="3289300" cy="4927600"/>
          </a:xfrm>
          <a:prstGeom prst="rect">
            <a:avLst/>
          </a:prstGeom>
        </p:spPr>
      </p:pic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EE7514FB-F824-3047-967D-583AFF4686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1123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6EB25-EEBF-F443-9A1B-CB082D853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7" y="1081669"/>
            <a:ext cx="10772968" cy="1215482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1C9FD-89EB-2A48-AFCB-E06C42DAD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367" y="2554675"/>
            <a:ext cx="10772968" cy="3622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CBFD3-553E-8446-9FB7-57B9DDF7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1FA6A-772D-C243-B2A3-B0E0BD851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26832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0635E-0F46-AD42-AD4F-BE4BCC9D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71D96386-14F0-C64E-A1F8-5EB91E62AF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36985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B689-76D4-3443-BAF7-638BC7FD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709739"/>
            <a:ext cx="10772969" cy="209282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55BB3-4B39-0741-9BEE-A11E2E69B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3802567"/>
            <a:ext cx="10772968" cy="22870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88F75-7200-274E-865C-4BEED5F2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950AD-5A27-FB47-9694-6088408D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67FD6-499F-5D45-9FA8-4F72E0CF0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87940F5-970C-0540-8D89-A853463F0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749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8A05-D8F1-5446-9772-EB91FB9D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070518"/>
            <a:ext cx="10772969" cy="161263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DF74-E796-2444-BE88-D86403FBB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9366" y="3111189"/>
            <a:ext cx="4960434" cy="3065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2AA53-B4F9-9C4A-A7D9-ED2A2DFF3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111189"/>
            <a:ext cx="5660134" cy="306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0CD342-E10E-AE47-8726-D59C3123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D0709-9352-C540-AF98-F0AEBCA02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29396-3125-1B4F-A1DB-84654A56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8AA429EC-7CB3-7544-989D-E4B072380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917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C7627-E4F7-D24A-A9BC-4E7F1573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150608"/>
            <a:ext cx="10772970" cy="68707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7ABAA-A3B5-F24F-BCBC-9AC1613C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1857375"/>
            <a:ext cx="4938209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E29D5-691D-B24E-9FE0-4C1E15BE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9366" y="2505075"/>
            <a:ext cx="493820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52345-27B8-A647-A9E7-B171F579E6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1857375"/>
            <a:ext cx="5660135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92A40F-3A0D-6840-93E9-51DBFA0576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66013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315C30-610E-474B-A6D9-B4D11D28D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4B4EFB-789A-F840-BD55-F2F5435A5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576E60-5521-E847-8C6C-F8BD1109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4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DF19EDA7-F5E0-2142-9CDA-7C1BA93F6B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598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1D61-FF57-8E42-A273-35A7EC91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357584"/>
            <a:ext cx="7670180" cy="47198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11B50A-C315-ED4A-B21B-2FBE4BB6C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884A-49E8-4C44-9BCE-1D50CAF80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9E3A2-88C7-3F4A-B3AA-6D69B9EB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7933165-6AD7-9C48-8B37-450343DB2E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3943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80DD0-69E8-7F47-9F67-4CD1E4A9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68C61-ACCD-2A47-9583-6D1F0EBC9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4BF8A-7980-B342-BDAB-6A5FFEEB4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4204200F-05BD-FB49-8F93-783D7E1CA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64106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405EF-36D5-B14B-8CA1-F1F84ADE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9"/>
            <a:ext cx="3932237" cy="141231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971A8-E9A0-5049-9AAF-6D473ADB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182029"/>
            <a:ext cx="6649147" cy="517432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EB1F4-9F1D-0044-A179-095F9AE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1"/>
            <a:ext cx="3932237" cy="33163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76C72-C3EB-B843-842E-CE99E006B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62707-6DB9-2143-824C-8E0F936A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B80D8-0E1F-EC4E-B590-A2F96A76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D4892ADF-698A-B84D-96D2-822B1E0ECA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513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76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B3440-FAD8-ED47-A606-5345F34EE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8"/>
            <a:ext cx="3932237" cy="1427821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20632F-CE65-B94C-90A5-3F8FD03FD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1182029"/>
            <a:ext cx="6649147" cy="53357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DD0605-50F1-9A41-94D0-FFCD4B99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2"/>
            <a:ext cx="3932237" cy="32673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2DFE4E-D909-644B-A3B6-73ACEEC72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ECF74-D8BA-E047-9989-F8349F29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35061-28A8-2944-9D35-7201FF4BF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32E394AB-6B94-A441-815A-48C25E4C27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34234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64717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485979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41015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049051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07192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241251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72901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7901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978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679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826783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8382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33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1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AD4E1-15D4-43CB-93A2-53BF5B498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C7A50C-4868-4C4C-9D9B-DFAD3003F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7195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7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ags" Target="../tags/tag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image" Target="../media/image5.png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87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1" r:id="rId4"/>
    <p:sldLayoutId id="2147483681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128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FAA94-0D1B-40E4-932D-2E5148069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6C4D2-E8E8-4B3F-BD41-D2D75607B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4300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DBE70-FDE9-4BE2-89B1-4643A1D6546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530" y="6168753"/>
            <a:ext cx="2033491" cy="30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5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E56B9A22-AF09-414E-9E26-1E1F5C7C55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9715629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395" imgH="396" progId="TCLayout.ActiveDocument.1">
                  <p:embed/>
                </p:oleObj>
              </mc:Choice>
              <mc:Fallback>
                <p:oleObj name="think-cell Slide" r:id="rId16" imgW="395" imgH="39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E56B9A22-AF09-414E-9E26-1E1F5C7C55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EA6196BD-EA81-4140-8073-9B13AB2A6497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27024B-CBE5-4648-B1AC-B66F9B9BF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861B95-58DC-4107-A038-20A02AE9E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0B86E-9B44-42A1-BBBF-F850065885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D62CB-52D4-4778-BA10-6D12F2CDC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DC729-0F0D-42D3-A200-E3AAB88AA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2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59253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5669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10" Type="http://schemas.openxmlformats.org/officeDocument/2006/relationships/image" Target="../media/image15.sv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2FD0D4-E16A-4129-9054-5A35F7CD6C22}"/>
              </a:ext>
            </a:extLst>
          </p:cNvPr>
          <p:cNvSpPr txBox="1"/>
          <p:nvPr/>
        </p:nvSpPr>
        <p:spPr>
          <a:xfrm>
            <a:off x="1028700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Welcome</a:t>
            </a:r>
          </a:p>
        </p:txBody>
      </p:sp>
      <p:pic>
        <p:nvPicPr>
          <p:cNvPr id="26" name="image1.jpg">
            <a:extLst>
              <a:ext uri="{FF2B5EF4-FFF2-40B4-BE49-F238E27FC236}">
                <a16:creationId xmlns:a16="http://schemas.microsoft.com/office/drawing/2014/main" id="{732EFC19-670E-4757-9AC3-91F3C61DB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6010285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17C1CB2-04DA-4575-8105-A9525FC74E00}"/>
              </a:ext>
            </a:extLst>
          </p:cNvPr>
          <p:cNvSpPr txBox="1"/>
          <p:nvPr/>
        </p:nvSpPr>
        <p:spPr>
          <a:xfrm>
            <a:off x="219523" y="-77312"/>
            <a:ext cx="1185454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HIV Prevention Need Estimates Workshop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Concentrated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Epidemics </a:t>
            </a: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–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EECA</a:t>
            </a:r>
            <a:endParaRPr kumimoji="0" lang="en-US" sz="44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7DC720-CEE2-42E0-903D-EA0DF922FD54}"/>
              </a:ext>
            </a:extLst>
          </p:cNvPr>
          <p:cNvGrpSpPr/>
          <p:nvPr/>
        </p:nvGrpSpPr>
        <p:grpSpPr>
          <a:xfrm>
            <a:off x="4777316" y="1574019"/>
            <a:ext cx="6780700" cy="3813277"/>
            <a:chOff x="4777316" y="1574019"/>
            <a:chExt cx="6780700" cy="3813277"/>
          </a:xfrm>
        </p:grpSpPr>
        <p:pic>
          <p:nvPicPr>
            <p:cNvPr id="4" name="Picture 3" descr="A picture containing timeline&#10;&#10;Description automatically generated">
              <a:extLst>
                <a:ext uri="{FF2B5EF4-FFF2-40B4-BE49-F238E27FC236}">
                  <a16:creationId xmlns:a16="http://schemas.microsoft.com/office/drawing/2014/main" id="{6110FDA1-E5BA-4CB8-9525-A44B9F2F7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316" y="1574019"/>
              <a:ext cx="6780700" cy="381327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596330-9678-49A9-AF06-16531A68029F}"/>
                </a:ext>
              </a:extLst>
            </p:cNvPr>
            <p:cNvSpPr/>
            <p:nvPr/>
          </p:nvSpPr>
          <p:spPr>
            <a:xfrm>
              <a:off x="9122229" y="4002194"/>
              <a:ext cx="2352349" cy="1016120"/>
            </a:xfrm>
            <a:prstGeom prst="rect">
              <a:avLst/>
            </a:prstGeom>
            <a:solidFill>
              <a:srgbClr val="00A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Let’s </a:t>
              </a:r>
              <a:r>
                <a:rPr lang="en-US" b="1" dirty="0">
                  <a:solidFill>
                    <a:schemeClr val="tx1"/>
                  </a:solidFill>
                </a:rPr>
                <a:t>engage</a:t>
              </a:r>
              <a:r>
                <a:rPr lang="en-US" b="1" dirty="0"/>
                <a:t> in the chat and ask </a:t>
              </a:r>
              <a:r>
                <a:rPr lang="en-US" b="1" dirty="0">
                  <a:solidFill>
                    <a:schemeClr val="tx1"/>
                  </a:solidFill>
                </a:rPr>
                <a:t>questions</a:t>
              </a:r>
              <a:r>
                <a:rPr lang="en-US" b="1" dirty="0"/>
                <a:t> using the Q&amp;A function</a:t>
              </a:r>
            </a:p>
          </p:txBody>
        </p:sp>
      </p:grpSp>
      <p:pic>
        <p:nvPicPr>
          <p:cNvPr id="6" name="Graphic 6">
            <a:extLst>
              <a:ext uri="{FF2B5EF4-FFF2-40B4-BE49-F238E27FC236}">
                <a16:creationId xmlns:a16="http://schemas.microsoft.com/office/drawing/2014/main" id="{2DF5B2B1-9F6D-3AEF-71D6-C8FDF61DF29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50CAD7-017E-6C8D-4909-45D1CEC52435}"/>
              </a:ext>
            </a:extLst>
          </p:cNvPr>
          <p:cNvSpPr txBox="1"/>
          <p:nvPr/>
        </p:nvSpPr>
        <p:spPr>
          <a:xfrm>
            <a:off x="635554" y="5179288"/>
            <a:ext cx="34151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Date: 9 March 2026</a:t>
            </a:r>
          </a:p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Time</a:t>
            </a:r>
            <a:r>
              <a:rPr lang="en-IN" sz="2400">
                <a:latin typeface="+mj-lt"/>
                <a:cs typeface="Calibri" panose="020F0502020204030204" pitchFamily="34" charset="0"/>
              </a:rPr>
              <a:t>: 13h00 – 16h00 </a:t>
            </a:r>
            <a:r>
              <a:rPr lang="en-IN" sz="2400" dirty="0">
                <a:latin typeface="+mj-lt"/>
                <a:cs typeface="Calibri" panose="020F0502020204030204" pitchFamily="34" charset="0"/>
              </a:rPr>
              <a:t>CET</a:t>
            </a:r>
            <a:endParaRPr lang="en-US" sz="24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61773D-7C2B-E0E8-2FFD-07F16EFC2387}"/>
              </a:ext>
            </a:extLst>
          </p:cNvPr>
          <p:cNvSpPr txBox="1"/>
          <p:nvPr/>
        </p:nvSpPr>
        <p:spPr>
          <a:xfrm>
            <a:off x="4777316" y="5410470"/>
            <a:ext cx="6142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b="1" dirty="0">
                <a:solidFill>
                  <a:srgbClr val="EC2227"/>
                </a:solidFill>
                <a:latin typeface="+mj-lt"/>
                <a:cs typeface="Calibri" panose="020F0502020204030204" pitchFamily="34" charset="0"/>
              </a:rPr>
              <a:t>Russian interpretations available</a:t>
            </a:r>
            <a:endParaRPr lang="en-US" sz="2400" b="1" dirty="0">
              <a:solidFill>
                <a:srgbClr val="EC2227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57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956A-836D-210A-DEC9-31DD78E0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0793"/>
          </a:xfrm>
        </p:spPr>
        <p:txBody>
          <a:bodyPr/>
          <a:lstStyle/>
          <a:p>
            <a:r>
              <a:rPr lang="en-US" dirty="0"/>
              <a:t>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356-86B2-A6BD-D828-DCCA5E5A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9153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en-US" dirty="0"/>
              <a:t>Explain strategic directions for prevention in a new context, 2030 targets and rationale for needs estimates; </a:t>
            </a:r>
          </a:p>
          <a:p>
            <a:pPr marL="514350" indent="-514350">
              <a:buAutoNum type="arabicParenR"/>
            </a:pPr>
            <a:r>
              <a:rPr lang="en-US" dirty="0"/>
              <a:t>Familiarize participants with the new Spectrum needs estimation; </a:t>
            </a:r>
          </a:p>
          <a:p>
            <a:pPr marL="514350" indent="-514350">
              <a:buAutoNum type="arabicParenR"/>
            </a:pPr>
            <a:r>
              <a:rPr lang="en-US" dirty="0"/>
              <a:t>Share basic info on more detailed needs estimation tools: </a:t>
            </a:r>
            <a:r>
              <a:rPr lang="en-US" dirty="0" err="1"/>
              <a:t>PrEP</a:t>
            </a:r>
            <a:r>
              <a:rPr lang="en-US" dirty="0"/>
              <a:t>-IT, CNET, SHIPP …; </a:t>
            </a:r>
          </a:p>
          <a:p>
            <a:pPr marL="514350" indent="-514350">
              <a:buAutoNum type="arabicParenR"/>
            </a:pPr>
            <a:r>
              <a:rPr lang="en-US" dirty="0"/>
              <a:t>Discuss implications for target setting and use of estimates (for national plans, GF-GC8 and other purposes)</a:t>
            </a:r>
            <a:endParaRPr lang="en-CH" dirty="0"/>
          </a:p>
        </p:txBody>
      </p:sp>
      <p:pic>
        <p:nvPicPr>
          <p:cNvPr id="4" name="image1.jpg">
            <a:extLst>
              <a:ext uri="{FF2B5EF4-FFF2-40B4-BE49-F238E27FC236}">
                <a16:creationId xmlns:a16="http://schemas.microsoft.com/office/drawing/2014/main" id="{BDA5E8CB-BBB8-D35E-6C6C-96037AAA0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5925221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FF89C24A-5E7E-1915-CDF8-2E4D7447490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31259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C0D4B2-5AE5-F253-4375-1EB34A12A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2" y="1414466"/>
            <a:ext cx="7512920" cy="5418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6DF0D0-C6F7-81E2-99AE-C612BE783193}"/>
              </a:ext>
            </a:extLst>
          </p:cNvPr>
          <p:cNvSpPr txBox="1"/>
          <p:nvPr/>
        </p:nvSpPr>
        <p:spPr>
          <a:xfrm>
            <a:off x="81172" y="308674"/>
            <a:ext cx="121294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120">
                <a:solidFill>
                  <a:srgbClr val="11AD9F"/>
                </a:solidFill>
                <a:latin typeface="Calibri" panose="020F0502020204030204"/>
              </a:rPr>
              <a:t>INDICATIVE DATES </a:t>
            </a:r>
            <a:r>
              <a:rPr lang="en-US" sz="3200" b="1" spc="120" dirty="0">
                <a:solidFill>
                  <a:srgbClr val="11AD9F"/>
                </a:solidFill>
                <a:latin typeface="Calibri" panose="020F0502020204030204"/>
              </a:rPr>
              <a:t>- HIV Prevention Need Estimates Workshop</a:t>
            </a:r>
            <a:endParaRPr kumimoji="0" lang="en-US" sz="32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EC903974-473A-4004-3274-65EC825FD1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8699896"/>
              </p:ext>
            </p:extLst>
          </p:nvPr>
        </p:nvGraphicFramePr>
        <p:xfrm>
          <a:off x="7629502" y="1404527"/>
          <a:ext cx="4247803" cy="323999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33517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2614286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461755">
                <a:tc>
                  <a:txBody>
                    <a:bodyPr/>
                    <a:lstStyle/>
                    <a:p>
                      <a:r>
                        <a:rPr lang="en-US" sz="1600" dirty="0"/>
                        <a:t>Region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5886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Generalized epis ESA, WCA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 February; 12 February,   13.00-15.15                          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AP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23 February, 11.00-14.00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37949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Concentrated WCA, MENA ESA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 February,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LA &amp; CAR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 March, 15.00-18.00 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91363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EECA &amp; WCENA/HICs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9 March, 13.00-16.00       </a:t>
                      </a:r>
                      <a:r>
                        <a:rPr lang="en-US" sz="2800" b="1" dirty="0">
                          <a:solidFill>
                            <a:srgbClr val="EC2227"/>
                          </a:solidFill>
                        </a:rPr>
                        <a:t>?</a:t>
                      </a:r>
                      <a:endParaRPr lang="en-CH" sz="1600" b="1" dirty="0">
                        <a:solidFill>
                          <a:srgbClr val="EC2227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19219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C233B242-D893-239F-A622-C6A80F142117}"/>
              </a:ext>
            </a:extLst>
          </p:cNvPr>
          <p:cNvGrpSpPr/>
          <p:nvPr/>
        </p:nvGrpSpPr>
        <p:grpSpPr>
          <a:xfrm>
            <a:off x="7960238" y="5846623"/>
            <a:ext cx="3956823" cy="955965"/>
            <a:chOff x="8357404" y="5932950"/>
            <a:chExt cx="3308123" cy="700939"/>
          </a:xfrm>
          <a:solidFill>
            <a:schemeClr val="bg1"/>
          </a:solidFill>
        </p:grpSpPr>
        <p:pic>
          <p:nvPicPr>
            <p:cNvPr id="12" name="image1.jpg">
              <a:extLst>
                <a:ext uri="{FF2B5EF4-FFF2-40B4-BE49-F238E27FC236}">
                  <a16:creationId xmlns:a16="http://schemas.microsoft.com/office/drawing/2014/main" id="{004DB3FB-32D3-F120-7758-F32B2D4708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08" b="19354"/>
            <a:stretch>
              <a:fillRect/>
            </a:stretch>
          </p:blipFill>
          <p:spPr bwMode="auto">
            <a:xfrm>
              <a:off x="8357404" y="5932950"/>
              <a:ext cx="1684337" cy="7009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Graphic 6">
              <a:extLst>
                <a:ext uri="{FF2B5EF4-FFF2-40B4-BE49-F238E27FC236}">
                  <a16:creationId xmlns:a16="http://schemas.microsoft.com/office/drawing/2014/main" id="{1D6FCCD0-5DD5-8D2F-57E9-FD8185825475}"/>
                </a:ext>
              </a:extLst>
            </p:cNvPr>
            <p:cNvPicPr/>
            <p:nvPr/>
          </p:nvPicPr>
          <p:blipFill>
            <a:blip r:embed="rId6"/>
            <a:stretch/>
          </p:blipFill>
          <p:spPr>
            <a:xfrm>
              <a:off x="10227415" y="6086097"/>
              <a:ext cx="1438112" cy="476677"/>
            </a:xfrm>
            <a:prstGeom prst="rect">
              <a:avLst/>
            </a:prstGeom>
            <a:grpFill/>
            <a:ln w="0">
              <a:noFill/>
            </a:ln>
          </p:spPr>
        </p:pic>
      </p:grpSp>
      <p:pic>
        <p:nvPicPr>
          <p:cNvPr id="5" name="Graphic 4" descr="Checkmark with solid fill">
            <a:extLst>
              <a:ext uri="{FF2B5EF4-FFF2-40B4-BE49-F238E27FC236}">
                <a16:creationId xmlns:a16="http://schemas.microsoft.com/office/drawing/2014/main" id="{97F3F450-A0B2-21CC-6A49-BF2CD1BAE7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68286" y="2165362"/>
            <a:ext cx="242542" cy="278119"/>
          </a:xfrm>
          <a:prstGeom prst="rect">
            <a:avLst/>
          </a:prstGeom>
        </p:spPr>
      </p:pic>
      <p:pic>
        <p:nvPicPr>
          <p:cNvPr id="6" name="Graphic 5" descr="Checkmark with solid fill">
            <a:extLst>
              <a:ext uri="{FF2B5EF4-FFF2-40B4-BE49-F238E27FC236}">
                <a16:creationId xmlns:a16="http://schemas.microsoft.com/office/drawing/2014/main" id="{781D52CD-5C58-2FA9-42BD-786C01873F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01418" y="2615934"/>
            <a:ext cx="242542" cy="278119"/>
          </a:xfrm>
          <a:prstGeom prst="rect">
            <a:avLst/>
          </a:prstGeom>
        </p:spPr>
      </p:pic>
      <p:pic>
        <p:nvPicPr>
          <p:cNvPr id="10" name="Graphic 9" descr="Checkmark with solid fill">
            <a:extLst>
              <a:ext uri="{FF2B5EF4-FFF2-40B4-BE49-F238E27FC236}">
                <a16:creationId xmlns:a16="http://schemas.microsoft.com/office/drawing/2014/main" id="{56AF4752-4411-96E1-449B-C09D4946F4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81540" y="3122831"/>
            <a:ext cx="242542" cy="278119"/>
          </a:xfrm>
          <a:prstGeom prst="rect">
            <a:avLst/>
          </a:prstGeom>
        </p:spPr>
      </p:pic>
      <p:pic>
        <p:nvPicPr>
          <p:cNvPr id="11" name="Graphic 10" descr="Checkmark with solid fill">
            <a:extLst>
              <a:ext uri="{FF2B5EF4-FFF2-40B4-BE49-F238E27FC236}">
                <a16:creationId xmlns:a16="http://schemas.microsoft.com/office/drawing/2014/main" id="{111464C2-C1F0-44C0-4A74-6B514C7760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881540" y="3659541"/>
            <a:ext cx="242542" cy="2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12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AD7BF-86D9-425A-7DB5-1D239F049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0CB4F-5BD6-CD0B-C608-13900D0C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26" y="0"/>
            <a:ext cx="11213537" cy="748145"/>
          </a:xfrm>
        </p:spPr>
        <p:txBody>
          <a:bodyPr>
            <a:noAutofit/>
          </a:bodyPr>
          <a:lstStyle/>
          <a:p>
            <a:r>
              <a:rPr lang="en-US" sz="2800" dirty="0"/>
              <a:t>Agenda for the detailed training sessions: concentrated epidemic settings (with minor adaptations for the different regions)</a:t>
            </a:r>
            <a:endParaRPr lang="en-CH" sz="28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450A83-EEF1-BF46-4A57-449EC9EBAB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499473"/>
              </p:ext>
            </p:extLst>
          </p:nvPr>
        </p:nvGraphicFramePr>
        <p:xfrm>
          <a:off x="167236" y="1020738"/>
          <a:ext cx="11857528" cy="582168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153564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8266545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2437419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281239">
                <a:tc>
                  <a:txBody>
                    <a:bodyPr/>
                    <a:lstStyle/>
                    <a:p>
                      <a:r>
                        <a:rPr lang="en-US" sz="1600" dirty="0"/>
                        <a:t>TIME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AGENDA ITEM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PRESENTER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15.00-15.35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Welcome (2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Opening and Introduction – Estimates process and prevention needs (3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2030 prevention access framework, targets and rationale for needs estimates; (10 minutes)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Detailed overview, functionality and assumptions on Spectrum prevention needs estimates &amp; targets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Q &amp; A (10 minutes)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Fode Simaga – UNAIDS</a:t>
                      </a:r>
                    </a:p>
                    <a:p>
                      <a:r>
                        <a:rPr lang="en-US" sz="1600" dirty="0"/>
                        <a:t>Eleanor Gouws – UNAIDS DFI</a:t>
                      </a:r>
                    </a:p>
                    <a:p>
                      <a:r>
                        <a:rPr lang="en-US" sz="1600" dirty="0"/>
                        <a:t>Clemens Benedikt - GPC Secretariat</a:t>
                      </a:r>
                    </a:p>
                    <a:p>
                      <a:r>
                        <a:rPr lang="en-US" sz="1600" dirty="0"/>
                        <a:t>John Stover - 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50817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15.35-16:45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Estimating the need for PrEP: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 needs estimates (Spectrum)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PrEP-IT (15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Group exercise and feedback (30 minutes – with an integrated 10 minutes health break)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John Stover</a:t>
                      </a:r>
                    </a:p>
                    <a:p>
                      <a:r>
                        <a:rPr lang="en-US" sz="1600" dirty="0"/>
                        <a:t>Nicole Bellows </a:t>
                      </a:r>
                      <a:r>
                        <a:rPr lang="en-US" sz="1600"/>
                        <a:t>- Avenir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16579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16.45-17.15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Other needs estimates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Condom needs estimates: Targets, approach in Spectrum,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Condom needs estimates: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Population-specific programmes: Key population size estimates and harm reduction (10 minutes)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600" dirty="0"/>
                      </a:br>
                      <a:r>
                        <a:rPr lang="en-US" sz="1600" dirty="0"/>
                        <a:t>John Stover - Avenir Health</a:t>
                      </a:r>
                    </a:p>
                    <a:p>
                      <a:r>
                        <a:rPr lang="en-US" sz="1600" dirty="0"/>
                        <a:t>Clemens Benedikt </a:t>
                      </a:r>
                    </a:p>
                    <a:p>
                      <a:r>
                        <a:rPr lang="en-US" sz="1600" dirty="0"/>
                        <a:t>Eline/ GPC Secretariat</a:t>
                      </a:r>
                    </a:p>
                    <a:p>
                      <a:r>
                        <a:rPr lang="en-US" sz="1600" dirty="0"/>
                        <a:t>Avenir Health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91639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17.15-18.00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Final discussion: using the needs estimates for national planning and funding discussions (GF GC8)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Next steps: Country support needs 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GPC Secretariat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41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C708B76-13C7-B372-6C79-EE55EF7625EE}"/>
              </a:ext>
            </a:extLst>
          </p:cNvPr>
          <p:cNvSpPr txBox="1"/>
          <p:nvPr/>
        </p:nvSpPr>
        <p:spPr>
          <a:xfrm>
            <a:off x="290826" y="7313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Chair - Lycias Zembe – GPC Secretariat</a:t>
            </a:r>
          </a:p>
        </p:txBody>
      </p:sp>
    </p:spTree>
    <p:extLst>
      <p:ext uri="{BB962C8B-B14F-4D97-AF65-F5344CB8AC3E}">
        <p14:creationId xmlns:p14="http://schemas.microsoft.com/office/powerpoint/2010/main" val="12226121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zXVvCNHX0hPP2TmELkTJA"/>
</p:tagLst>
</file>

<file path=ppt/theme/theme1.xml><?xml version="1.0" encoding="utf-8"?>
<a:theme xmlns:a="http://schemas.openxmlformats.org/drawingml/2006/main" name="4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2020 Reflective">
      <a:dk1>
        <a:sysClr val="windowText" lastClr="000000"/>
      </a:dk1>
      <a:lt1>
        <a:srgbClr val="FFFFFF"/>
      </a:lt1>
      <a:dk2>
        <a:srgbClr val="00A99A"/>
      </a:dk2>
      <a:lt2>
        <a:srgbClr val="B8E1DD"/>
      </a:lt2>
      <a:accent1>
        <a:srgbClr val="70C8BE"/>
      </a:accent1>
      <a:accent2>
        <a:srgbClr val="E07E55"/>
      </a:accent2>
      <a:accent3>
        <a:srgbClr val="CDC884"/>
      </a:accent3>
      <a:accent4>
        <a:srgbClr val="B6AEA7"/>
      </a:accent4>
      <a:accent5>
        <a:srgbClr val="63CDF6"/>
      </a:accent5>
      <a:accent6>
        <a:srgbClr val="F26B73"/>
      </a:accent6>
      <a:hlink>
        <a:srgbClr val="0066FF"/>
      </a:hlink>
      <a:folHlink>
        <a:srgbClr val="08BC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15767</TotalTime>
  <Words>391</Words>
  <Application>Microsoft Office PowerPoint</Application>
  <PresentationFormat>Widescreen</PresentationFormat>
  <Paragraphs>64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Calibri Light</vt:lpstr>
      <vt:lpstr>Ebrima</vt:lpstr>
      <vt:lpstr>Times New Roman</vt:lpstr>
      <vt:lpstr>4_Custom Design</vt:lpstr>
      <vt:lpstr>5_Custom Design</vt:lpstr>
      <vt:lpstr>6_Office Theme</vt:lpstr>
      <vt:lpstr>13_Office Theme</vt:lpstr>
      <vt:lpstr>3_Office Theme</vt:lpstr>
      <vt:lpstr>Office Theme</vt:lpstr>
      <vt:lpstr>think-cell Slide</vt:lpstr>
      <vt:lpstr>PowerPoint Presentation</vt:lpstr>
      <vt:lpstr>Objectives</vt:lpstr>
      <vt:lpstr>PowerPoint Presentation</vt:lpstr>
      <vt:lpstr>Agenda for the detailed training sessions: concentrated epidemic settings (with minor adaptations for the different regions)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Lycias ZEMBE</dc:creator>
  <cp:lastModifiedBy>ZEMBE, Lycias</cp:lastModifiedBy>
  <cp:revision>26</cp:revision>
  <dcterms:created xsi:type="dcterms:W3CDTF">2021-06-21T17:06:27Z</dcterms:created>
  <dcterms:modified xsi:type="dcterms:W3CDTF">2026-03-09T13:06:43Z</dcterms:modified>
</cp:coreProperties>
</file>